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4C5"/>
    <a:srgbClr val="6E0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5292CD85-8DA1-4709-8957-357CEEF656D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6CDF7BAE-CC0C-4AD0-92E1-22319721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r">
              <a:defRPr sz="1200"/>
            </a:lvl1pPr>
          </a:lstStyle>
          <a:p>
            <a:fld id="{B4B823EE-1623-4115-99B9-B785374AECF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6" rIns="93292" bIns="466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2" tIns="46646" rIns="93292" bIns="466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r">
              <a:defRPr sz="1200"/>
            </a:lvl1pPr>
          </a:lstStyle>
          <a:p>
            <a:fld id="{CCF99E1E-5533-47FF-A679-997EB01C2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22292-52FC-440D-AF69-9B3D08132A23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2465C8-E09E-4549-8CA9-ADE0F54FAD08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70113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64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8F34-073B-4CAC-ABDD-EB690BDE124F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4CFDE-760B-43D0-BC73-672D565F93D0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4BFAA-4172-472F-8222-38B6065A1D08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78FFD-3FE2-41CC-8500-0F5961B59824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2589B-6F27-452D-84D9-C0DE3F9B6A56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08827-677F-4E36-854C-EBD24B909715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E594D3-EF4F-4AF9-B158-0C809C9BA522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300724"/>
            <a:ext cx="685800" cy="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867400" cy="2481261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4119A96-CCE8-4980-BF85-AB09A6BB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" y="34290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Kentucky All Schedule </a:t>
            </a:r>
          </a:p>
          <a:p>
            <a:pPr algn="ctr"/>
            <a:r>
              <a:rPr lang="en-US" sz="2400" b="1" dirty="0"/>
              <a:t>Prescription Electronic Reporting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Quarterly Trend Report</a:t>
            </a:r>
          </a:p>
          <a:p>
            <a:pPr algn="ctr"/>
            <a:r>
              <a:rPr lang="en-US" sz="2400" b="1" dirty="0"/>
              <a:t>3rd Quarter 2024</a:t>
            </a:r>
            <a:br>
              <a:rPr lang="en-US" sz="1600" b="1" dirty="0"/>
            </a:br>
            <a:br>
              <a:rPr lang="en-US" sz="1200" b="1" dirty="0"/>
            </a:br>
            <a:r>
              <a:rPr lang="en-US" sz="1400" b="1" dirty="0"/>
              <a:t>Cabinet for Health and Family Services</a:t>
            </a:r>
          </a:p>
          <a:p>
            <a:pPr algn="ctr"/>
            <a:r>
              <a:rPr lang="en-US" sz="1400" b="1" dirty="0"/>
              <a:t>Office of Inspector General</a:t>
            </a:r>
          </a:p>
          <a:p>
            <a:pPr algn="ctr"/>
            <a:r>
              <a:rPr lang="en-US" sz="1400" b="1" dirty="0"/>
              <a:t>275 E. Main Street</a:t>
            </a:r>
          </a:p>
          <a:p>
            <a:pPr algn="ctr"/>
            <a:r>
              <a:rPr lang="en-US" sz="1400" b="1" dirty="0"/>
              <a:t>Frankfort, KY 40621</a:t>
            </a:r>
            <a:r>
              <a:rPr lang="en-US" sz="1400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16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751F09-EB9B-4210-9E64-DF28B502B3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B967B-B851-80EB-B189-B7E1A8D2125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4019">
            <a:extLst>
              <a:ext uri="{FF2B5EF4-FFF2-40B4-BE49-F238E27FC236}">
                <a16:creationId xmlns:a16="http://schemas.microsoft.com/office/drawing/2014/main" id="{D028C199-D232-41F2-90C7-D4DAD3AA387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1ADA9-55C5-5CFD-D932-A4094D39CAA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0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E8D6D-6B1C-4687-81C7-7DF1B5BA3BDD}"/>
              </a:ext>
            </a:extLst>
          </p:cNvPr>
          <p:cNvSpPr txBox="1">
            <a:spLocks noChangeArrowheads="1"/>
          </p:cNvSpPr>
          <p:nvPr/>
        </p:nvSpPr>
        <p:spPr>
          <a:xfrm>
            <a:off x="-25685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81539-2E27-A161-EDA5-C2508F773D2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9819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0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9F188E-AD27-4DE3-A7DE-C57B4C97E2E0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9CE5C-9AD4-4A16-959E-3EF49CEC9CA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6755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8BE390-BD72-4ED5-966A-8A4A484110FE}"/>
              </a:ext>
            </a:extLst>
          </p:cNvPr>
          <p:cNvSpPr txBox="1">
            <a:spLocks/>
          </p:cNvSpPr>
          <p:nvPr/>
        </p:nvSpPr>
        <p:spPr>
          <a:xfrm>
            <a:off x="6849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B4F0A-BC1B-C522-8B9A-4740CB4F552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9" y="1117600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C5BF4A-DC2B-4976-AE92-196F475DA85E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B1EAD-E156-FBF4-A97D-BD48881B5B5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235928-007C-4192-B1BC-F786D86D4724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42863-E699-C653-29A0-2F55318BD9B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2F7506-7AA1-446E-9D0A-1E0A89164C9D}"/>
              </a:ext>
            </a:extLst>
          </p:cNvPr>
          <p:cNvSpPr txBox="1">
            <a:spLocks/>
          </p:cNvSpPr>
          <p:nvPr/>
        </p:nvSpPr>
        <p:spPr>
          <a:xfrm>
            <a:off x="4281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Per 1,000 Population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EE995-6A76-AC27-5D39-B8C2E54931A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8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71B710-4B71-44EE-80E8-45B1BA74714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6CE2F-2014-7877-0600-7972FF8A4DF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6D6FFE-14C7-44DA-9E6F-C2C5A0AB5CD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8129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7D8ED-27C9-DB2A-D4BF-39DB3D3493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10929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D400DA0-9CCC-4493-8603-56FDD1CCE5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KASPER Records Added 2014 – Q3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6A66F-5CCA-DBF0-C03D-773ED32141F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6" y="1132156"/>
            <a:ext cx="8371428" cy="4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5F793-0D81-434D-9EA0-2E6E4B19A594}"/>
              </a:ext>
            </a:extLst>
          </p:cNvPr>
          <p:cNvSpPr txBox="1">
            <a:spLocks noChangeArrowheads="1"/>
          </p:cNvSpPr>
          <p:nvPr/>
        </p:nvSpPr>
        <p:spPr>
          <a:xfrm>
            <a:off x="3424" y="31564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D17B1-E3B7-3C64-1AC5-07A6F514C0D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5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715">
            <a:extLst>
              <a:ext uri="{FF2B5EF4-FFF2-40B4-BE49-F238E27FC236}">
                <a16:creationId xmlns:a16="http://schemas.microsoft.com/office/drawing/2014/main" id="{3262D50A-E035-459E-83F8-318AD93C25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07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06E24-F431-69D3-8BC3-7A401B02FD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4915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EB42D19-3B8C-4144-8816-70B2186758D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07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 Per 1,000 Population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F39C7-0207-8A66-16DF-5C881DDB846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7874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F01899-B523-43C5-8D39-58CD9200D3B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7B391-6BF6-48FF-54E9-B7F40BC97F0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2192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C5E93A-BAFA-4D93-B7D2-CB8C7FC77C9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94A9D-B181-E4D4-183F-C241B56E79B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4945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34D7B0-F675-4BA5-812A-B8A52377886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F8585-4CC7-AF96-3DFD-EA09DBDBF81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16DFD99E-40FE-4841-B320-FD08F54C725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8F576-9EA2-7CA4-021E-409833A3404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5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EB1F39-6BB3-425C-BB93-ABAD0CD94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 Per 1,000 Population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F4BA8-F7C9-D030-2E98-B53C750BF76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1ED1D-7C65-4F0B-91DA-4AD8C75ED35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B24CF-9CE6-9E07-3759-71157CE29AD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6D3045-1A7D-4C74-9F88-D1A674728B8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32DD8-1FFD-0860-1A19-EA042F2D92F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8BD345-7BE5-4AC6-AFD5-10D6DEA7771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 Prescribed Controlled Substances by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Therapeutic Category by Doses – Q3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2BFA0-8F78-60A5-6739-2B2CDFEE3DF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295400"/>
            <a:ext cx="704088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3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33428-55BB-4A5D-A312-38287006F1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23D82-A6E0-6914-3C5B-D0CE0E3E92A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8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0DDBD547-13B8-4877-8DDF-C5145FEC849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48382-F8BB-EFCB-3644-0005B8C87DC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9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C8692-760F-4718-99B7-19A98B75B62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 Per 1,000 Population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C7D0F-94CD-A520-1FBC-4464105E189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0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75BA14-6151-48C8-B81B-5220B098A12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EF1CD-B2F6-106D-1ECE-98859F7ADB8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3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28D041-D4B4-4C69-A0B0-A342723729F0}"/>
              </a:ext>
            </a:extLst>
          </p:cNvPr>
          <p:cNvSpPr txBox="1">
            <a:spLocks noChangeArrowheads="1"/>
          </p:cNvSpPr>
          <p:nvPr/>
        </p:nvSpPr>
        <p:spPr>
          <a:xfrm>
            <a:off x="6849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9AB4C-7C32-67B8-D2F5-F9DAF80BE79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9" y="113215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4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4A06F5-F383-4C98-86B5-69597C1466F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26FE3-18C9-C6C2-91EB-0EAFF66F4B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9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59A40571-3E6F-4D19-8E1A-0A84BD0CAC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FB20A-72D5-10BC-B4EE-158D7D9A42F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68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2FD27F-717C-4E01-BD35-655CDBBD5A0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89C37-CF05-7861-9F54-3C0B6749A5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2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0795DA-A991-4EA6-961E-641DCC82783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69CC7-530F-EFF8-FB66-EF2BAF876C1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CEBEA1E-4A35-4C81-861D-A6062327B046}"/>
              </a:ext>
            </a:extLst>
          </p:cNvPr>
          <p:cNvSpPr txBox="1">
            <a:spLocks noChangeArrowheads="1"/>
          </p:cNvSpPr>
          <p:nvPr/>
        </p:nvSpPr>
        <p:spPr>
          <a:xfrm>
            <a:off x="342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B9BD6-DD09-B339-2CD8-52DD21AE5AC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15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FD24AE-B283-4FF2-9933-F969439CE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Morphine Equivalent Dose (MED) Data Q3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8495A-8FDA-BCAB-81C1-1E8049B9C0A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32726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25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5D71E0-909F-4AD7-BA23-527FD543C23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EACDA-C1F4-60B1-B65C-7D67859F302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3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5E2C3065-5D3B-4BDF-BB62-0F8FA9620B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7602C-0181-BFD9-2373-F444298DD8E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6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8F6707-6997-49E3-99C5-173DF315BA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F262F-A256-3515-D453-27D0E58AF3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01C2EF-37BF-4A33-A1DE-F04843A31BA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FED36-1996-BB87-4D69-2B471AC78B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9291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1067EA-5459-4987-8D96-5A4017766A4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2DBBF-352A-793C-8193-537B4F7F97A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8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C043E8-DC56-48BC-914C-322DF9D3D29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8B4BB-075A-231E-5F2C-05BC4B538CE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5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6B276734-44D9-4FCA-BF46-B6F4CF28BAE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B705F-D009-B91D-7F17-623CFF1ADD0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5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836C111-E2E5-4F81-8B9A-07B75EF600D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AA420-CD79-252F-E3C1-2EEDFCEA646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9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82D17D-5B37-4058-9BCC-0C82C6480A2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61BDE-3F1B-4B51-2026-88C06F68DF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7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205521-D2CE-4EFD-A294-32B0F808CE8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E2C72-3344-9B46-4EBC-C642051748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7905"/>
            <a:ext cx="4206240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081310-22E2-440F-BCAC-6CB5E191497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Morphine Equivalent Dose (MED) Data Q3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7AD07-1530-4A5B-6590-2DAA3652CD2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5685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89057-0BE6-42B4-BE67-39DCC30733E8}"/>
              </a:ext>
            </a:extLst>
          </p:cNvPr>
          <p:cNvSpPr txBox="1">
            <a:spLocks noChangeArrowheads="1"/>
          </p:cNvSpPr>
          <p:nvPr/>
        </p:nvSpPr>
        <p:spPr>
          <a:xfrm>
            <a:off x="6849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26701-9A48-B225-9AFE-B7C77E0D9E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5529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0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C0707B47-C459-40C7-AA91-EC9FA74BC1FE}"/>
              </a:ext>
            </a:extLst>
          </p:cNvPr>
          <p:cNvSpPr txBox="1">
            <a:spLocks noChangeArrowheads="1"/>
          </p:cNvSpPr>
          <p:nvPr/>
        </p:nvSpPr>
        <p:spPr>
          <a:xfrm>
            <a:off x="-2568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DE35A-43F3-55C6-4ECE-168E52FF39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72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0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453739-9E0C-4B9B-B9A9-434F113A1E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0FE08-521E-957F-23E9-03A77C7E7A7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4945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6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08C2D-C80B-4A67-9175-C2007482DAE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32373-03DB-DBBD-DE84-9AFE618D89F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2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2E993A-2DDF-4DD0-8125-B7D3907A711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E0407-D32F-7F30-766B-4A178D18FDB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0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3B8D12-6AF1-4AF9-A967-83F2E0F0388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B148C-D793-AFD4-DCD8-004AB89520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6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C7FA67A1-C0B7-4BD5-9226-DDD2BEA159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790F7-09F5-BA72-B76B-7D4F208D73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1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F695DE-1FB0-497C-A75D-A50FFB1D9FF9}"/>
              </a:ext>
            </a:extLst>
          </p:cNvPr>
          <p:cNvSpPr txBox="1">
            <a:spLocks noChangeArrowheads="1"/>
          </p:cNvSpPr>
          <p:nvPr/>
        </p:nvSpPr>
        <p:spPr>
          <a:xfrm>
            <a:off x="-19692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8E44F-4BA7-7CD1-C600-04E7AA2E8CE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75686CC-FB0D-4A75-9076-1598814E58DC}"/>
              </a:ext>
            </a:extLst>
          </p:cNvPr>
          <p:cNvSpPr txBox="1">
            <a:spLocks noChangeArrowheads="1"/>
          </p:cNvSpPr>
          <p:nvPr/>
        </p:nvSpPr>
        <p:spPr>
          <a:xfrm>
            <a:off x="1113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Seven or More Days of Overlapping Opioid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Benzodiazepine Prescriptions Q3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32B3-1DA3-9D9B-1E0D-904ADFE3BD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81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E9D6FF-91D8-4089-9F07-603C466191A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Seven or More Days of Overlapping Opioid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Benzodiazepine Prescriptions Q3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BC6F7-628A-FBE6-8307-809CE99BC8C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B706F1-4C39-41B5-95CB-7A44CF8783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Prescribing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4A2BF-7786-E707-E9AB-0ECF3685607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7417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6CB4B4-0DB0-4171-BF44-6908D6D9B13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Prescribing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Q3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A3F1C-DF54-6165-9928-1F89BC2908B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17600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1025"/>
      </p:ext>
    </p:extLst>
  </p:cSld>
  <p:clrMapOvr>
    <a:masterClrMapping/>
  </p:clrMapOvr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A1E1B25B58B45A89AEE24359BBCE3" ma:contentTypeVersion="6" ma:contentTypeDescription="Create a new document." ma:contentTypeScope="" ma:versionID="b3c7139e0d880c75baa4d7f44a7b56fd">
  <xsd:schema xmlns:xsd="http://www.w3.org/2001/XMLSchema" xmlns:xs="http://www.w3.org/2001/XMLSchema" xmlns:p="http://schemas.microsoft.com/office/2006/metadata/properties" xmlns:ns1="http://schemas.microsoft.com/sharepoint/v3" xmlns:ns2="6abf6edc-5288-4e78-8477-d2f168d14880" xmlns:ns3="9d98fa39-7fbd-4685-a488-797cac822720" targetNamespace="http://schemas.microsoft.com/office/2006/metadata/properties" ma:root="true" ma:fieldsID="0b5e988ec30a8d9959c140e9a8118b49" ns1:_="" ns2:_="" ns3:_="">
    <xsd:import namespace="http://schemas.microsoft.com/sharepoint/v3"/>
    <xsd:import namespace="6abf6edc-5288-4e78-8477-d2f168d14880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ublished_x0020_Date"/>
                <xsd:element ref="ns2:KASPER_x0020_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f6edc-5288-4e78-8477-d2f168d14880" elementFormDefault="qualified">
    <xsd:import namespace="http://schemas.microsoft.com/office/2006/documentManagement/types"/>
    <xsd:import namespace="http://schemas.microsoft.com/office/infopath/2007/PartnerControls"/>
    <xsd:element name="Published_x0020_Date" ma:index="10" ma:displayName="Published Date" ma:format="DateOnly" ma:internalName="Published_x0020_Date" ma:readOnly="false">
      <xsd:simpleType>
        <xsd:restriction base="dms:DateTime"/>
      </xsd:simpleType>
    </xsd:element>
    <xsd:element name="KASPER_x0020_Category" ma:index="11" nillable="true" ma:displayName="KASPER Category" ma:format="Dropdown" ma:internalName="KASPER_x0020_Category">
      <xsd:simpleType>
        <xsd:union memberTypes="dms:Text">
          <xsd:simpleType>
            <xsd:restriction base="dms:Choice">
              <xsd:enumeration value="Tips"/>
              <xsd:enumeration value="Trend Reports"/>
              <xsd:enumeration value="Threshold Reports"/>
              <xsd:enumeration value="Studies/Survey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ed_x0020_Date xmlns="6abf6edc-5288-4e78-8477-d2f168d14880">2024-10-24T04:00:00+00:00</Published_x0020_Date>
    <PublishingExpirationDate xmlns="http://schemas.microsoft.com/sharepoint/v3" xsi:nil="true"/>
    <PublishingStartDate xmlns="http://schemas.microsoft.com/sharepoint/v3" xsi:nil="true"/>
    <KASPER_x0020_Category xmlns="6abf6edc-5288-4e78-8477-d2f168d14880">Trend Reports</KASPER_x0020_Category>
  </documentManagement>
</p:properties>
</file>

<file path=customXml/itemProps1.xml><?xml version="1.0" encoding="utf-8"?>
<ds:datastoreItem xmlns:ds="http://schemas.openxmlformats.org/officeDocument/2006/customXml" ds:itemID="{4F14480A-804A-443C-AB33-BA461B0A52C0}"/>
</file>

<file path=customXml/itemProps2.xml><?xml version="1.0" encoding="utf-8"?>
<ds:datastoreItem xmlns:ds="http://schemas.openxmlformats.org/officeDocument/2006/customXml" ds:itemID="{EA84A247-2E9E-436E-8428-D1E94173D0B0}"/>
</file>

<file path=customXml/itemProps3.xml><?xml version="1.0" encoding="utf-8"?>
<ds:datastoreItem xmlns:ds="http://schemas.openxmlformats.org/officeDocument/2006/customXml" ds:itemID="{597E3849-4231-408F-9227-B5D3DA2A0794}"/>
</file>

<file path=docProps/app.xml><?xml version="1.0" encoding="utf-8"?>
<Properties xmlns="http://schemas.openxmlformats.org/officeDocument/2006/extended-properties" xmlns:vt="http://schemas.openxmlformats.org/officeDocument/2006/docPropsVTypes">
  <Template>DPH 9_30_16 Presentation</Template>
  <TotalTime>36270</TotalTime>
  <Words>452</Words>
  <Application>Microsoft Office PowerPoint</Application>
  <PresentationFormat>On-screen Show (4:3)</PresentationFormat>
  <Paragraphs>122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DPH 9_30_16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KASPER Trend Report Q3 2024</dc:title>
  <dc:creator>gary.faulkner</dc:creator>
  <cp:lastModifiedBy>Napier, Tim (CHFS OATS OECISB)</cp:lastModifiedBy>
  <cp:revision>884</cp:revision>
  <cp:lastPrinted>2018-11-26T15:10:21Z</cp:lastPrinted>
  <dcterms:created xsi:type="dcterms:W3CDTF">2016-09-14T14:14:15Z</dcterms:created>
  <dcterms:modified xsi:type="dcterms:W3CDTF">2024-10-15T11:35:20Z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0x010100625A1E1B25B58B45A89AEE24359BBCE3</vt:lpwstr>
  </property>
</Properties>
</file>